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2.png" ContentType="image/png"/>
  <Override PartName="/ppt/media/image11.png" ContentType="image/png"/>
  <Override PartName="/ppt/media/image8.jpeg" ContentType="image/jpeg"/>
  <Override PartName="/ppt/media/image13.png" ContentType="image/png"/>
  <Override PartName="/ppt/media/image4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9.png" ContentType="image/png"/>
  <Override PartName="/ppt/media/image18.png" ContentType="image/png"/>
  <Override PartName="/ppt/media/image14.png" ContentType="image/png"/>
  <Override PartName="/ppt/media/image1.jpeg" ContentType="image/jpeg"/>
  <Override PartName="/ppt/media/image2.jpeg" ContentType="image/jpeg"/>
  <Override PartName="/ppt/media/image3.jpeg" ContentType="image/jpeg"/>
  <Override PartName="/ppt/media/image5.jpeg" ContentType="image/jpeg"/>
  <Override PartName="/ppt/media/image19.png" ContentType="image/png"/>
  <Override PartName="/ppt/media/image7.gif" ContentType="image/gif"/>
  <Override PartName="/ppt/media/image10.png" ContentType="image/png"/>
  <Override PartName="/ppt/media/image6.jpeg" ContentType="image/jpeg"/>
  <Override PartName="/ppt/comments/comment6.xml" ContentType="application/vnd.openxmlformats-officedocument.presentationml.comment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8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</p:sldIdLst>
  <p:sldSz cx="12192000" cy="6858000"/>
  <p:notesSz cx="6858000" cy="9144000"/>
</p:presentation>
</file>

<file path=ppt/commentAuthors.xml><?xml version="1.0" encoding="utf-8"?>
<p:cmAuthorLst xmlns:p="http://schemas.openxmlformats.org/presentationml/2006/main">
  <p:cmAuthor id="0" name="neo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presProps" Target="presProps.xml"/><Relationship Id="rId42" Type="http://schemas.openxmlformats.org/officeDocument/2006/relationships/commentAuthors" Target="commentAuthors.xml"/>
</Relationships>
</file>

<file path=ppt/comments/comment6.xml><?xml version="1.0" encoding="utf-8"?>
<p:cmLst xmlns:p="http://schemas.openxmlformats.org/presentationml/2006/main">
  <p:cm authorId="0" dt="2024-04-05T23:27:27.000000000" idx="1">
    <p:pos x="7198" y="1080"/>
    <p:text>asdjhaskjdhas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7872BEF-2BD6-4D79-A83C-CDFAD89F2CA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AD3001-AC27-4B14-AF00-685767CC293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11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US" sz="1200" spc="-1" strike="noStrike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33DAE7-F33C-4930-8C9E-8E05049854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8EE82091-BAA4-4725-829B-91CF2C5E9E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88893DB-3E3A-4912-91BD-B9AD45DD04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78BDA74-1E83-4691-90B1-6270871D39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B84EA048-ECFB-4563-98E8-A391FE11F3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EF4EA7-3CE8-4335-A657-1B5D7FA1CD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2DC8D7-ECCC-4E50-9141-34519E916F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0ED6A6D-3C7C-4023-8E56-AC69FABF20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EED230D-B98A-446B-998D-023240A926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BEB8C07-A757-48BD-8143-8A0FCD381A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8134E4B-A841-4528-BF52-55295F08F2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1CBC3B4-AEC8-4266-8CA9-264D6DF190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8546493-74BB-4071-9BB8-8B42F56A3B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2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7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8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0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 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1071A61-F4B8-4EA1-871C-17FA0840401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24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Click to edit the outline text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format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6CDA530-0BCC-4753-B02C-FFAB15DA249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Arial"/>
                <a:ea typeface="Arial"/>
              </a:rPr>
              <a:t>Click icon to add picture</a:t>
            </a:r>
            <a:endParaRPr b="0" lang="en-US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783E4B-3F37-4F6E-B197-A7F53927FAB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978AC03-EA4F-4580-9752-57C2CB85B4F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k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o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d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t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M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r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x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t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y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o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n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d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v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h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i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v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u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r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v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i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v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e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A47B63E-106E-4274-A72B-3293E31576A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15AA04-2C78-4910-BC20-41A66CB0FAD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  <p:sldLayoutId id="2147483656" r:id="rId3"/>
    <p:sldLayoutId id="2147483657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20E7848-A74B-46AE-91FC-30D93C9ADD3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9769F2-2056-4954-983C-AEDE3943B3B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284B72C-C9E4-4554-B951-04EBFBB19F8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5BC2CF-708E-4FBD-B4F3-469E42D6523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4ED629F-CE51-4C50-BB2E-D0B0CBF482F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6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>
            <a:lum bright="-58000"/>
          </a:blip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 w="0"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935280" y="2682720"/>
            <a:ext cx="3865320" cy="3508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By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Arial"/>
              </a:rPr>
              <a:t>V DHEERAJ SHENOY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USN: 22MSRPH022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6129360" y="3905280"/>
            <a:ext cx="5271120" cy="22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Guide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M N Sundar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Co-Guide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Dr. Tanmoy Samanta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29fcf"/>
                </a:solidFill>
                <a:latin typeface="Arial"/>
                <a:ea typeface="Arial"/>
              </a:rPr>
              <a:t>Indian Institute of Astrophysics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935280" y="1122480"/>
            <a:ext cx="10382040" cy="1369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Cantarell"/>
                <a:ea typeface="Cantarell"/>
              </a:rPr>
              <a:t>Investigating temperature variations of solar corona during Coronal Mass Ejections</a:t>
            </a:r>
            <a:endParaRPr b="1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935280" y="939240"/>
            <a:ext cx="62719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defTabSz="914400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Masters Thesis Presentation On</a:t>
            </a:r>
            <a:endParaRPr b="0" i="1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chemeClr val="dk1"/>
                </a:solidFill>
                <a:latin typeface="Arial"/>
                <a:ea typeface="Arial"/>
              </a:rPr>
              <a:t>Coronal Mass Ejections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Plasma Ejections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Often associated with flares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Very high association of phenomena of coronal dimming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Affects the space weather, satellite communications etc.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7315200" y="1519560"/>
            <a:ext cx="4195440" cy="419544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 txBox="1"/>
          <p:nvPr/>
        </p:nvSpPr>
        <p:spPr>
          <a:xfrm>
            <a:off x="7315200" y="5943600"/>
            <a:ext cx="4114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LASCO C3 image of a CME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(Image credit: ESA)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Stellar CMEs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Like solar CMEs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Highly energetic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Difficult to observe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No spatial resolution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Indirect methods to detect stellar CMEs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Coronal Dimming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Blueshifted chromospheric lines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Type-II and Type-IV radio bursts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780320" y="1470600"/>
            <a:ext cx="4072680" cy="407268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7815240" y="5698800"/>
            <a:ext cx="40579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Point source (star) (Image credit: NASA)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Why understand CMEs?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CMEs from host stars affect exoplanets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Future exoplanet expedition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Understanding space weather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Coronal Dimming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Reduction in the intensity of the light after a CME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6927480" y="1202400"/>
            <a:ext cx="4917960" cy="491940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1331640" y="2950920"/>
            <a:ext cx="4687560" cy="317088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1325520" y="6264000"/>
            <a:ext cx="4765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Image Credit: (Veronig et al.)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"/>
          <p:cNvSpPr/>
          <p:nvPr/>
        </p:nvSpPr>
        <p:spPr>
          <a:xfrm>
            <a:off x="7003800" y="6233400"/>
            <a:ext cx="47894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211 </a:t>
            </a:r>
            <a:r>
              <a:rPr b="0" lang="en-US" sz="1800" spc="-1" strike="noStrike">
                <a:solidFill>
                  <a:schemeClr val="dk1"/>
                </a:solidFill>
                <a:latin typeface="DejaVu Sans"/>
                <a:ea typeface="DejaVu Sans"/>
              </a:rPr>
              <a:t>Å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 channel of AIA.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Differential Emission Measure (DEM)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Emission Measure - amount of plasma along the line of sight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in a given column of volume V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DEM – emission measure with respect to temperature.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Function of temperature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4572000" y="3429360"/>
            <a:ext cx="2971800" cy="1371240"/>
          </a:xfrm>
          <a:prstGeom prst="rect">
            <a:avLst/>
          </a:prstGeom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3886200" y="5029200"/>
            <a:ext cx="4381920" cy="104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DEM Inversion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838080" y="1753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Obtain the information about the plasma from the line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intensities observed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Similar to a solving a transform equation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We can only approximate the underlying EM profile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4572000" y="2791800"/>
            <a:ext cx="3361320" cy="132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6826680" y="215640"/>
            <a:ext cx="4374720" cy="572796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 txBox="1"/>
          <p:nvPr/>
        </p:nvSpPr>
        <p:spPr>
          <a:xfrm>
            <a:off x="6123600" y="6136200"/>
            <a:ext cx="5943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DEM solutions of Sun during the flaring event of August 4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2011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Methodology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1753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Data of Sun is solved to get the DEM profile.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chemeClr val="dk1"/>
                </a:solidFill>
                <a:latin typeface="Arial"/>
              </a:rPr>
              <a:t>Convert full disk to a point source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: full disk data is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converted to a point source (pointification).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Solve the point source for DEM profile.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Compare the DEM curves of full disk and point source.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If CME is associated with dimming, find the maximum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dimming temperature region.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Pointification of sun full disk image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Data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838080" y="1753560"/>
            <a:ext cx="6477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NASA’s SDO/AIA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</a:rPr>
              <a:t>Three CME event data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Flare associated CME (August 4</a:t>
            </a:r>
            <a:r>
              <a:rPr b="0" lang="en-US" sz="2000" spc="-1" strike="noStrike" baseline="33000">
                <a:solidFill>
                  <a:schemeClr val="dk1"/>
                </a:solidFill>
                <a:latin typeface="Arial"/>
              </a:rPr>
              <a:t>th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 2011)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Long filament eruption associated with a CME 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(August 31</a:t>
            </a:r>
            <a:r>
              <a:rPr b="0" lang="en-US" sz="2000" spc="-1" strike="noStrike" baseline="33000">
                <a:solidFill>
                  <a:schemeClr val="dk1"/>
                </a:solidFill>
                <a:latin typeface="Arial"/>
              </a:rPr>
              <a:t>st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 2012)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Ground Level Enhancement CME ejection on 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21</a:t>
            </a:r>
            <a:r>
              <a:rPr b="0" lang="en-US" sz="2000" spc="-1" strike="noStrike" baseline="33000">
                <a:solidFill>
                  <a:schemeClr val="dk1"/>
                </a:solidFill>
                <a:latin typeface="Arial"/>
              </a:rPr>
              <a:t>st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 October 2021</a:t>
            </a:r>
            <a:endParaRPr b="0" lang="en-US" sz="20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7543800" y="540360"/>
            <a:ext cx="4555440" cy="563184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 txBox="1"/>
          <p:nvPr/>
        </p:nvSpPr>
        <p:spPr>
          <a:xfrm>
            <a:off x="7543800" y="5943600"/>
            <a:ext cx="4800600" cy="68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NASA’s SDO Space Observatory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Table of Contents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Abstract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Methodology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Data Analysis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Result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971800" y="2123280"/>
            <a:ext cx="6390720" cy="4277520"/>
          </a:xfrm>
          <a:prstGeom prst="rect">
            <a:avLst/>
          </a:prstGeom>
          <a:ln w="0">
            <a:noFill/>
          </a:ln>
        </p:spPr>
      </p:pic>
      <p:sp>
        <p:nvSpPr>
          <p:cNvPr id="135" name="Title 11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defTabSz="914400">
              <a:lnSpc>
                <a:spcPct val="9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SDO/AIA Telescopes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914760" y="27896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3600" spc="-1" strike="noStrike">
                <a:solidFill>
                  <a:schemeClr val="dk1"/>
                </a:solidFill>
                <a:latin typeface="Arial"/>
              </a:rPr>
              <a:t>Results</a:t>
            </a:r>
            <a:endParaRPr b="0" lang="en-US" sz="36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Coronal Dimming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72440" y="1734480"/>
            <a:ext cx="11943360" cy="398052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 txBox="1"/>
          <p:nvPr/>
        </p:nvSpPr>
        <p:spPr>
          <a:xfrm>
            <a:off x="914400" y="5943600"/>
            <a:ext cx="10972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DEM Timeseries of August 4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2011 CME event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207360" y="1720440"/>
            <a:ext cx="11777040" cy="3925440"/>
          </a:xfrm>
          <a:prstGeom prst="rect">
            <a:avLst/>
          </a:prstGeom>
          <a:ln w="0">
            <a:noFill/>
          </a:ln>
        </p:spPr>
      </p:pic>
      <p:sp>
        <p:nvSpPr>
          <p:cNvPr id="141" name="Title 8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defTabSz="914400">
              <a:lnSpc>
                <a:spcPct val="90000"/>
              </a:lnSpc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Filament Eruption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914400" y="5825520"/>
            <a:ext cx="1074420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DEM Timeseries of August 31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2012 CME event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GLE CME event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78480" y="1907280"/>
            <a:ext cx="12026880" cy="400896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 txBox="1"/>
          <p:nvPr/>
        </p:nvSpPr>
        <p:spPr>
          <a:xfrm>
            <a:off x="685800" y="6172200"/>
            <a:ext cx="1097280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DEM Timeseries of August 31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2012 CME event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Summary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1753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914400" y="27432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Thank you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Data Pre-processing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1753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Objective of the study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Understand the temperature variation of solar corona during CMEs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Which temperature plasma shows the most coronal dimming ?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Which temperature plasma shows the fastest recovery to the quiescent state ?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Sun to point source reduction DEM analysis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Introduction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Solar Corona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Filaments/Prominences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Flares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Coronal Mass Ejections (CMEs)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Stellar CMEs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Coronal Dimming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Differential Emission Measure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89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4699440" y="1577520"/>
            <a:ext cx="6735960" cy="484704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Divided into layers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1" marL="807120" indent="-3499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Interior region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1" marL="807120" indent="-3499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Visible surface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1" marL="807120" indent="-34992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Atmosphere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Solar structure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Interior region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Core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Radiative zone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Convective zone</a:t>
            </a:r>
            <a:endParaRPr b="0" lang="en-US" sz="24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Visible surface (Photosphere)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Atmosphere (Chromosphere </a:t>
            </a: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+ Corona)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Solar Corona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4914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The outermost layer of the Sun above the chromosphere.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Several million degree Kelvin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Contains forbidden Iron lines (Fe XIV)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Very low density compared to the lower layers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6629400" y="1542960"/>
            <a:ext cx="4843080" cy="476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Solar flares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Explosive phenomenons due to magnetic reconnections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Arial"/>
                <a:ea typeface="Arial"/>
              </a:rPr>
              <a:t>Accompanied by filament/prominence eruptions and CMEs</a:t>
            </a: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587280" y="1203480"/>
            <a:ext cx="4973040" cy="497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Arial"/>
                <a:ea typeface="Arial"/>
              </a:rPr>
              <a:t>Filaments and Prominences</a:t>
            </a:r>
            <a:endParaRPr b="0" lang="en-US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458000" y="2011680"/>
            <a:ext cx="3941280" cy="397872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6807960" y="2055600"/>
            <a:ext cx="3936240" cy="393624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 txBox="1"/>
          <p:nvPr/>
        </p:nvSpPr>
        <p:spPr>
          <a:xfrm>
            <a:off x="1371600" y="6172200"/>
            <a:ext cx="3886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Filament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6858000" y="6172200"/>
            <a:ext cx="3886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Prominence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 pitchFamily="0" charset="1"/>
        <a:ea typeface="Arial" pitchFamily="0" charset="1"/>
        <a:cs typeface="Arial" pitchFamily="0" charset="1"/>
      </a:majorFont>
      <a:minorFont>
        <a:latin typeface="Arial" pitchFamily="0" charset="1"/>
        <a:ea typeface="Arial" pitchFamily="0" charset="1"/>
        <a:cs typeface="Arial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Application>LibreOffice/24.2.2.2$Linux_X86_64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2024-04-06T15:53:59Z</dcterms:modified>
  <cp:revision>201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15</vt:i4>
  </property>
  <property fmtid="{D5CDD505-2E9C-101B-9397-08002B2CF9AE}" pid="4" name="PresentationFormat">
    <vt:lpwstr>Widescreen</vt:lpwstr>
  </property>
  <property fmtid="{D5CDD505-2E9C-101B-9397-08002B2CF9AE}" pid="5" name="Slides">
    <vt:i4>15</vt:i4>
  </property>
</Properties>
</file>